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62"/>
  </p:notesMasterIdLst>
  <p:sldIdLst>
    <p:sldId id="256" r:id="rId2"/>
    <p:sldId id="257" r:id="rId3"/>
    <p:sldId id="258" r:id="rId4"/>
    <p:sldId id="263" r:id="rId5"/>
    <p:sldId id="264" r:id="rId6"/>
    <p:sldId id="259" r:id="rId7"/>
    <p:sldId id="269" r:id="rId8"/>
    <p:sldId id="265" r:id="rId9"/>
    <p:sldId id="266" r:id="rId10"/>
    <p:sldId id="267" r:id="rId11"/>
    <p:sldId id="268" r:id="rId12"/>
    <p:sldId id="270" r:id="rId13"/>
    <p:sldId id="260" r:id="rId14"/>
    <p:sldId id="261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1" r:id="rId23"/>
    <p:sldId id="280" r:id="rId24"/>
    <p:sldId id="298" r:id="rId25"/>
    <p:sldId id="299" r:id="rId26"/>
    <p:sldId id="300" r:id="rId27"/>
    <p:sldId id="315" r:id="rId28"/>
    <p:sldId id="316" r:id="rId29"/>
    <p:sldId id="317" r:id="rId30"/>
    <p:sldId id="312" r:id="rId31"/>
    <p:sldId id="318" r:id="rId32"/>
    <p:sldId id="319" r:id="rId33"/>
    <p:sldId id="320" r:id="rId34"/>
    <p:sldId id="286" r:id="rId35"/>
    <p:sldId id="287" r:id="rId36"/>
    <p:sldId id="288" r:id="rId37"/>
    <p:sldId id="289" r:id="rId38"/>
    <p:sldId id="290" r:id="rId39"/>
    <p:sldId id="291" r:id="rId40"/>
    <p:sldId id="293" r:id="rId41"/>
    <p:sldId id="303" r:id="rId42"/>
    <p:sldId id="294" r:id="rId43"/>
    <p:sldId id="301" r:id="rId44"/>
    <p:sldId id="304" r:id="rId45"/>
    <p:sldId id="305" r:id="rId46"/>
    <p:sldId id="306" r:id="rId47"/>
    <p:sldId id="307" r:id="rId48"/>
    <p:sldId id="321" r:id="rId49"/>
    <p:sldId id="309" r:id="rId50"/>
    <p:sldId id="322" r:id="rId51"/>
    <p:sldId id="308" r:id="rId52"/>
    <p:sldId id="297" r:id="rId53"/>
    <p:sldId id="295" r:id="rId54"/>
    <p:sldId id="302" r:id="rId55"/>
    <p:sldId id="310" r:id="rId56"/>
    <p:sldId id="271" r:id="rId57"/>
    <p:sldId id="272" r:id="rId58"/>
    <p:sldId id="262" r:id="rId59"/>
    <p:sldId id="273" r:id="rId60"/>
    <p:sldId id="311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8458-66E7-4A87-BC69-24664352961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3AF41-A16B-4DED-9467-5C5211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Emergency </a:t>
            </a:r>
            <a:r>
              <a:rPr lang="en-US" dirty="0" err="1"/>
              <a:t>Sx</a:t>
            </a:r>
            <a:r>
              <a:rPr lang="en-US" dirty="0"/>
              <a:t> Timing</a:t>
            </a:r>
            <a:r>
              <a:rPr lang="th-TH" dirty="0"/>
              <a:t>เหมือนคนปกติ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3AF41-A16B-4DED-9467-5C521137E4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Increase alveolar ventilation</a:t>
            </a:r>
          </a:p>
          <a:p>
            <a:pPr lvl="1"/>
            <a:r>
              <a:rPr lang="en-US" dirty="0"/>
              <a:t>Rapid induction of GA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3AF41-A16B-4DED-9467-5C521137E4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ต่อไป</a:t>
            </a:r>
            <a:r>
              <a:rPr lang="en-US" dirty="0"/>
              <a:t> consideration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Decreased maternal cardiac output and uteroplacental perfusion resulting from an iatrogenic increase in intraabdominal pressure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3AF41-A16B-4DED-9467-5C521137E46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Uteroplacental perfusion decreased by 61% from CO</a:t>
            </a:r>
            <a:r>
              <a:rPr lang="en-US" baseline="-25000" dirty="0"/>
              <a:t>2</a:t>
            </a:r>
            <a:r>
              <a:rPr lang="en-US" dirty="0"/>
              <a:t>  pneumoperitoneum at a pressure of 20 mmHg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3AF41-A16B-4DED-9467-5C521137E46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Uteroplacental perfusion decreased by 61% from CO</a:t>
            </a:r>
            <a:r>
              <a:rPr lang="en-US" baseline="-25000" dirty="0"/>
              <a:t>2</a:t>
            </a:r>
            <a:r>
              <a:rPr lang="en-US" dirty="0"/>
              <a:t>  pneumoperitoneum at a pressure of 20 mmHg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3AF41-A16B-4DED-9467-5C521137E46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4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4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1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2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4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76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6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7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665CEB-0076-4E37-B880-BCEA9784DE0A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8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2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06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702B-0EC2-405F-B3ED-72D43B548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697" y="1537279"/>
            <a:ext cx="8825658" cy="26776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 case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C9D63-8523-4C33-8384-6624431B9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535" y="5649640"/>
            <a:ext cx="3369739" cy="122059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R1</a:t>
            </a: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สุพฤกษ์ / อ.ธีรวัฒน์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53EBAC-DC12-448E-8AF0-F3B0AECD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276" y="1208360"/>
            <a:ext cx="2776755" cy="41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6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39DA-0562-4720-9513-C3FE16D4F0A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Physical examination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E9C96-7A53-4368-A187-38AB6E27C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243974" cy="408138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RS </a:t>
            </a:r>
            <a:r>
              <a:rPr lang="en-US" sz="2800" dirty="0">
                <a:solidFill>
                  <a:schemeClr val="tx1"/>
                </a:solidFill>
              </a:rPr>
              <a:t>: clear, equal breath sound, no adventitious sound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CVS</a:t>
            </a:r>
            <a:r>
              <a:rPr lang="en-US" sz="2800" dirty="0">
                <a:solidFill>
                  <a:schemeClr val="tx1"/>
                </a:solidFill>
              </a:rPr>
              <a:t> : pulse full and regular, normal s1,s2 , no murmur, capillary refill &lt; 2 second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Abdomen</a:t>
            </a:r>
            <a:r>
              <a:rPr lang="en-US" sz="2800" dirty="0">
                <a:solidFill>
                  <a:schemeClr val="tx1"/>
                </a:solidFill>
              </a:rPr>
              <a:t> : FH 1/3&gt;PS , Mass at LLQ</a:t>
            </a:r>
            <a:br>
              <a:rPr lang="en-US" sz="2800" dirty="0">
                <a:solidFill>
                  <a:schemeClr val="tx1"/>
                </a:solidFill>
              </a:rPr>
            </a:br>
            <a:endParaRPr lang="th-T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2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4A7D-8897-46D1-B0E8-394496AF857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Physical examination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B2C6-088F-47E5-B75A-E868D896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098754" cy="34163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Extremities</a:t>
            </a:r>
            <a:r>
              <a:rPr lang="en-US" sz="2800" dirty="0">
                <a:solidFill>
                  <a:schemeClr val="tx1"/>
                </a:solidFill>
              </a:rPr>
              <a:t> : no pitting edema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Neuro </a:t>
            </a:r>
            <a:r>
              <a:rPr lang="en-US" sz="2800" dirty="0">
                <a:solidFill>
                  <a:schemeClr val="tx1"/>
                </a:solidFill>
              </a:rPr>
              <a:t>: E4V5M6, motor grade 5 all, sensory intact</a:t>
            </a:r>
            <a:endParaRPr lang="th-TH" sz="2800" dirty="0">
              <a:solidFill>
                <a:schemeClr val="tx1"/>
              </a:solidFill>
            </a:endParaRPr>
          </a:p>
          <a:p>
            <a:endParaRPr lang="th-T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3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838325" y="3059760"/>
            <a:ext cx="8515350" cy="1501775"/>
          </a:xfr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R1</a:t>
            </a:r>
            <a:br>
              <a:rPr lang="en-US" dirty="0"/>
            </a:br>
            <a:r>
              <a:rPr lang="en-US" dirty="0"/>
              <a:t>Investigation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7629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073D-91BB-4E5C-AE83-4F0B0B5D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510C-8CC7-44A5-8A87-2976D5B53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36351"/>
            <a:ext cx="10058400" cy="402336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CBC : </a:t>
            </a:r>
            <a:r>
              <a:rPr lang="en-US" sz="3200" dirty="0" err="1">
                <a:solidFill>
                  <a:schemeClr val="tx1"/>
                </a:solidFill>
              </a:rPr>
              <a:t>Hb</a:t>
            </a:r>
            <a:r>
              <a:rPr lang="en-US" sz="3200" dirty="0">
                <a:solidFill>
                  <a:schemeClr val="tx1"/>
                </a:solidFill>
              </a:rPr>
              <a:t> 12g/dl  Hct36.9%, 			</a:t>
            </a:r>
          </a:p>
          <a:p>
            <a:r>
              <a:rPr lang="en-US" sz="3200" dirty="0">
                <a:solidFill>
                  <a:schemeClr val="tx1"/>
                </a:solidFill>
              </a:rPr>
              <a:t>Platelet263,000/mm3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BUN/Cr :5/ 0. 6 mg/</a:t>
            </a:r>
            <a:r>
              <a:rPr lang="en-US" sz="3200" dirty="0" err="1">
                <a:solidFill>
                  <a:schemeClr val="tx1"/>
                </a:solidFill>
              </a:rPr>
              <a:t>dL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4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542B-1790-478D-9FB1-6915BB61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6624-8920-4FA3-AD04-4F7BD98D4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TVS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SVF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CRL 5.5cm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Lt ovary : homogeneous hypoechoic mass 9.8x8.2 cm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838325" y="2678112"/>
            <a:ext cx="8515350" cy="1501775"/>
          </a:xfr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R1</a:t>
            </a:r>
            <a:br>
              <a:rPr lang="en-US" dirty="0"/>
            </a:br>
            <a:r>
              <a:rPr lang="en-US" dirty="0"/>
              <a:t>Problem lists &amp; ASA classification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948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542B-1790-478D-9FB1-6915BB61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Problem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6624-8920-4FA3-AD04-4F7BD98D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77139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G1P0 GA14wk with Lt. ovarian cyst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set OR for Laparoscopic  Lt. </a:t>
            </a:r>
            <a:r>
              <a:rPr lang="en-US" sz="2800" dirty="0" err="1">
                <a:solidFill>
                  <a:schemeClr val="tx1"/>
                </a:solidFill>
              </a:rPr>
              <a:t>salpingo</a:t>
            </a:r>
            <a:r>
              <a:rPr lang="en-US" sz="2800" dirty="0">
                <a:solidFill>
                  <a:schemeClr val="tx1"/>
                </a:solidFill>
              </a:rPr>
              <a:t>-oophorectomy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Full stomach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 Difficult airway</a:t>
            </a:r>
          </a:p>
        </p:txBody>
      </p:sp>
    </p:spTree>
    <p:extLst>
      <p:ext uri="{BB962C8B-B14F-4D97-AF65-F5344CB8AC3E}">
        <p14:creationId xmlns:p14="http://schemas.microsoft.com/office/powerpoint/2010/main" val="360404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542B-1790-478D-9FB1-6915BB61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ASA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6624-8920-4FA3-AD04-4F7BD98D4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6452"/>
            <a:ext cx="10058400" cy="40233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ASA II</a:t>
            </a:r>
          </a:p>
        </p:txBody>
      </p:sp>
    </p:spTree>
    <p:extLst>
      <p:ext uri="{BB962C8B-B14F-4D97-AF65-F5344CB8AC3E}">
        <p14:creationId xmlns:p14="http://schemas.microsoft.com/office/powerpoint/2010/main" val="2473085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838325" y="2917717"/>
            <a:ext cx="8515350" cy="1501775"/>
          </a:xfrm>
          <a:solidFill>
            <a:schemeClr val="accent3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R2</a:t>
            </a:r>
            <a:br>
              <a:rPr lang="en-US" dirty="0"/>
            </a:br>
            <a:r>
              <a:rPr lang="en-US" dirty="0"/>
              <a:t>Preoperative evaluation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396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CA31-C3E3-40B5-8549-BDF820FE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206" y="1026677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Timing of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BC83-862C-4C7B-82FB-78E4114D0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09" y="2069679"/>
            <a:ext cx="8936408" cy="4254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Elective  vs  Emergency surgery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Elective surgery should not be performed during pregnancy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Urgent operation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often indicated for abdominal </a:t>
            </a:r>
            <a:r>
              <a:rPr lang="en-US" sz="2400" dirty="0" err="1">
                <a:solidFill>
                  <a:schemeClr val="tx1"/>
                </a:solidFill>
              </a:rPr>
              <a:t>emergencies,malignancies</a:t>
            </a:r>
            <a:r>
              <a:rPr lang="en-US" sz="2400" dirty="0">
                <a:solidFill>
                  <a:schemeClr val="tx1"/>
                </a:solidFill>
              </a:rPr>
              <a:t> , neurosurgical and cardiac conditions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2324A-2898-4B82-B09D-321D8B6AD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874" y="4572130"/>
            <a:ext cx="1652767" cy="17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216E-07B9-4618-A40F-6F32E42A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27131-51CC-4ECA-B843-38930C48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96" y="2170586"/>
            <a:ext cx="8761412" cy="34163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tx1"/>
                </a:solidFill>
                <a:latin typeface="+mj-lt"/>
              </a:rPr>
              <a:t>ผู้ป่วยหญิง อายุ 39ปี</a:t>
            </a:r>
          </a:p>
          <a:p>
            <a:endParaRPr lang="th-TH" sz="2400" dirty="0">
              <a:solidFill>
                <a:schemeClr val="tx1"/>
              </a:solidFill>
              <a:latin typeface="+mj-lt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+mj-lt"/>
              </a:rPr>
              <a:t>Dx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: G1P0 GA14wk with Lt. ovarian cyst</a:t>
            </a: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Op : Laparoscopic  Lt.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salpingo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-oophorectom</a:t>
            </a:r>
            <a:r>
              <a:rPr lang="en-US" sz="3200" dirty="0"/>
              <a:t>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6DBC6-9BFF-4D5C-AA73-6F285863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805" y="3098120"/>
            <a:ext cx="3895195" cy="29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1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CA31-C3E3-40B5-8549-BDF820FE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Timing of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BC83-862C-4C7B-82FB-78E4114D0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29819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Second trimester is the optimal time to perform surgery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Lowest risk of preterm labor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First trimester should be avoided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Period of organogenesis</a:t>
            </a:r>
          </a:p>
        </p:txBody>
      </p:sp>
    </p:spTree>
    <p:extLst>
      <p:ext uri="{BB962C8B-B14F-4D97-AF65-F5344CB8AC3E}">
        <p14:creationId xmlns:p14="http://schemas.microsoft.com/office/powerpoint/2010/main" val="247074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163F6F-C9A3-4A4C-ACD8-FE20CB364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11" t="22421" r="4918" b="4858"/>
          <a:stretch/>
        </p:blipFill>
        <p:spPr>
          <a:xfrm>
            <a:off x="1630263" y="870117"/>
            <a:ext cx="8789431" cy="5117766"/>
          </a:xfrm>
        </p:spPr>
      </p:pic>
    </p:spTree>
    <p:extLst>
      <p:ext uri="{BB962C8B-B14F-4D97-AF65-F5344CB8AC3E}">
        <p14:creationId xmlns:p14="http://schemas.microsoft.com/office/powerpoint/2010/main" val="494833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410E-217F-4DDC-BEEB-FE002018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Laparoscopic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6C72-8AD5-4285-8C75-35A35979E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507127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Shorter  hospitalization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Less postoperative pain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Faster return to normal activities : GI function, less uterine irritability, decreased fetal depression </a:t>
            </a:r>
          </a:p>
        </p:txBody>
      </p:sp>
    </p:spTree>
    <p:extLst>
      <p:ext uri="{BB962C8B-B14F-4D97-AF65-F5344CB8AC3E}">
        <p14:creationId xmlns:p14="http://schemas.microsoft.com/office/powerpoint/2010/main" val="1155040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252F8E-19B7-401B-A2F3-4FCE73ABE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16" t="17147" r="44118"/>
          <a:stretch/>
        </p:blipFill>
        <p:spPr>
          <a:xfrm>
            <a:off x="3630966" y="536894"/>
            <a:ext cx="5330316" cy="6122369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1EE594-2A73-4778-9F19-5EFFF165B4D7}"/>
              </a:ext>
            </a:extLst>
          </p:cNvPr>
          <p:cNvSpPr/>
          <p:nvPr/>
        </p:nvSpPr>
        <p:spPr>
          <a:xfrm>
            <a:off x="3630966" y="1660124"/>
            <a:ext cx="5069151" cy="4438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DDDB-B99E-4C16-A1BD-BC99C36CBD9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Fetal monitoring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3E6C2-2F07-4D02-BA50-F7DA29D12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23" y="2760995"/>
            <a:ext cx="8214428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FHR and uterine activity should be  monitored both before and after surgery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Continuous FHR monitoring is feasible beginning at   18-20 weeks</a:t>
            </a:r>
            <a:endParaRPr lang="th-TH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24E16-729A-473C-9628-3DEC1662E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642" r="56328"/>
          <a:stretch/>
        </p:blipFill>
        <p:spPr>
          <a:xfrm>
            <a:off x="8855162" y="3009530"/>
            <a:ext cx="3336838" cy="30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8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DDDB-B99E-4C16-A1BD-BC99C36CBD9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Fetal monitoring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3E6C2-2F07-4D02-BA50-F7DA29D12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3" y="2082615"/>
            <a:ext cx="9137706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Intraoperative FHR monitoring may be considered when technically feasible</a:t>
            </a:r>
          </a:p>
          <a:p>
            <a:pPr lvl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Type and site of surgery</a:t>
            </a:r>
          </a:p>
          <a:p>
            <a:pPr lvl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Gestational age</a:t>
            </a:r>
          </a:p>
          <a:p>
            <a:pPr lvl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Ease of monitoring</a:t>
            </a:r>
            <a:endParaRPr lang="th-TH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24E16-729A-473C-9628-3DEC1662E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642" r="56328"/>
          <a:stretch/>
        </p:blipFill>
        <p:spPr>
          <a:xfrm>
            <a:off x="8588832" y="3790765"/>
            <a:ext cx="3336838" cy="30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70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7CF4-F9D1-4714-93BE-71A5FD98E29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Physiologic change during pregnancy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CA1F-7D76-45D7-A38E-F48EDAC89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4409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Cardiovascular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Respiratory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Hematologic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Gastrointestinal system</a:t>
            </a:r>
          </a:p>
        </p:txBody>
      </p:sp>
    </p:spTree>
    <p:extLst>
      <p:ext uri="{BB962C8B-B14F-4D97-AF65-F5344CB8AC3E}">
        <p14:creationId xmlns:p14="http://schemas.microsoft.com/office/powerpoint/2010/main" val="1227365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35D2-3EDD-4D33-8577-A8992091877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Cardiovascular system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9807D-3313-4631-AA06-130FB63E8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in intravascular volume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in cardiac output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stroke volume and heart rate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Decrease peripheral vascular resistance</a:t>
            </a:r>
          </a:p>
        </p:txBody>
      </p:sp>
    </p:spTree>
    <p:extLst>
      <p:ext uri="{BB962C8B-B14F-4D97-AF65-F5344CB8AC3E}">
        <p14:creationId xmlns:p14="http://schemas.microsoft.com/office/powerpoint/2010/main" val="3607978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C84C-7296-4B31-93BC-503AA21E207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Cardiovascular system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BC657-53BD-4207-8F1C-BAA7033D9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146" y="2856429"/>
            <a:ext cx="8761412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Aortocaval compression</a:t>
            </a:r>
            <a:endParaRPr lang="th-TH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82E83-A72A-4EFF-BDFC-F75FB04B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28" y="2069572"/>
            <a:ext cx="4941045" cy="42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03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6340-93A6-4393-9976-3196BD6AAA9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Respiratory system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A06EB-D8AA-4F63-916A-C323A3C2E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3184"/>
            <a:ext cx="9240796" cy="402811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Decrease FRC and increase O</a:t>
            </a:r>
            <a:r>
              <a:rPr lang="en-US" sz="2800" baseline="-25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 consumption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Rapid desaturation and hypoxemia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Increase alveolar ventilation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Chronic respiratory alkalosis, decrease bicarbonate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increase mucosal vascularity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Difficult mask ventilation and intubation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Increase risk of bleeding with </a:t>
            </a:r>
            <a:r>
              <a:rPr lang="en-US" sz="2000" dirty="0" err="1">
                <a:solidFill>
                  <a:schemeClr val="tx1"/>
                </a:solidFill>
              </a:rPr>
              <a:t>nasotracheal</a:t>
            </a:r>
            <a:r>
              <a:rPr lang="en-US" sz="2000" dirty="0">
                <a:solidFill>
                  <a:schemeClr val="tx1"/>
                </a:solidFill>
              </a:rPr>
              <a:t> and NG tube</a:t>
            </a:r>
          </a:p>
          <a:p>
            <a:endParaRPr lang="en-US" sz="2000" dirty="0"/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31088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25CC-9A0A-4957-9DEA-636EEF60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99DA6-13AC-4037-8694-A8534B80C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07" y="2860952"/>
            <a:ext cx="9249674" cy="34163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CC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:</a:t>
            </a:r>
            <a:r>
              <a:rPr lang="th-TH" sz="3200" dirty="0">
                <a:solidFill>
                  <a:schemeClr val="tx1"/>
                </a:solidFill>
                <a:latin typeface="+mj-lt"/>
              </a:rPr>
              <a:t> พบถุงน้ำที่รังไข่ซ้าย  2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wk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PTA</a:t>
            </a:r>
          </a:p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PI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:2wk</a:t>
            </a:r>
            <a:r>
              <a:rPr lang="th-TH" sz="3200" dirty="0">
                <a:solidFill>
                  <a:schemeClr val="tx1"/>
                </a:solidFill>
                <a:latin typeface="+mj-lt"/>
              </a:rPr>
              <a:t> ฝากครรภ์ครั้งแรก  ตรวจพบก้อนที่ท้องน้อยด้านซ้าย  ไม่ปวดท้อง  ไม่มีเลือดออกทางช่องคลอด  ขับถ่ายได้ปกติ  ตรวจ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U/S</a:t>
            </a:r>
            <a:r>
              <a:rPr lang="th-TH" sz="3200" dirty="0">
                <a:solidFill>
                  <a:schemeClr val="tx1"/>
                </a:solidFill>
                <a:latin typeface="+mj-lt"/>
              </a:rPr>
              <a:t>พบถุงน้ำที่รังไข่ซ้าย  จึงนัดมาผ่าตัด</a:t>
            </a:r>
          </a:p>
        </p:txBody>
      </p:sp>
    </p:spTree>
    <p:extLst>
      <p:ext uri="{BB962C8B-B14F-4D97-AF65-F5344CB8AC3E}">
        <p14:creationId xmlns:p14="http://schemas.microsoft.com/office/powerpoint/2010/main" val="1448014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2433-33F4-4AF9-89C5-1DCEA073730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Difficult airway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C90BB-C894-4170-8320-40308373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3388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Capillary engorgement and edema of the mucosal lining of oropharynx, larynx, trachea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Increase risk for bleeding during manipulation of upper airway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Increase risk of difficult ventilation and intubation</a:t>
            </a:r>
            <a:endParaRPr lang="th-T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36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A6DC-C550-41FA-A9C2-3010C227EAC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Hematologic system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446D9-78D0-4696-A30F-67BAC2117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4" y="2143689"/>
            <a:ext cx="8761412" cy="40458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Physiologic anemia of pregnancy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coagulation factor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Factor I, VII, VIII, X, XII, von Willebrand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risk of thromboembolism</a:t>
            </a:r>
          </a:p>
          <a:p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1ADDC-4E62-458A-9F90-6DA9161DA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6" t="16008" r="16031" b="4014"/>
          <a:stretch/>
        </p:blipFill>
        <p:spPr>
          <a:xfrm>
            <a:off x="5995600" y="2143689"/>
            <a:ext cx="3894125" cy="32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2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FC8D-3118-4F88-9E36-9A6F74C76F6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Gastrointestinal system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523F-4412-4694-930B-E937985E7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Gastric emptying time is not altered at any time during pregnancy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 may become distorted and incompetent by progesterone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pregnant women are at risk for aspiration from the </a:t>
            </a:r>
            <a:r>
              <a:rPr lang="en-US" sz="2400" dirty="0">
                <a:solidFill>
                  <a:srgbClr val="FF0000"/>
                </a:solidFill>
              </a:rPr>
              <a:t>beginning of the second trimester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onward</a:t>
            </a:r>
            <a:endParaRPr lang="th-TH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50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1025-0388-45BA-8275-531D14C1616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Altered response to Anesthesia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FD015-F063-478F-B5C7-1A9CED49D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001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Decrease MAC for inhaled anesthetic agents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Decrease protein binding from low albumin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Increase free form of drugs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Increase sensitivity to local anesthetic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Decrease LA dose requirement</a:t>
            </a:r>
            <a:endParaRPr lang="th-T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91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713390" y="2678112"/>
            <a:ext cx="8515350" cy="1813989"/>
          </a:xfrm>
          <a:solidFill>
            <a:schemeClr val="accent3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/>
              <a:t>R2</a:t>
            </a:r>
            <a:br>
              <a:rPr lang="en-US" sz="4000" dirty="0"/>
            </a:br>
            <a:r>
              <a:rPr lang="en-US" sz="4000" dirty="0"/>
              <a:t>Preoperative preparation &amp; Premedication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404686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F411-D284-4CC9-959A-473A54D3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Preop 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D438-2A1D-4438-B939-FE9F1B33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Inform consent , Reassuring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NPO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Force air warmer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warm IV fluid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difficult airway equipment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G/M PRC 1U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38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F411-D284-4CC9-959A-473A54D3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Premedication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D438-2A1D-4438-B939-FE9F1B33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Aspiration prophylaxis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Ranitidine 50 mg iv</a:t>
            </a:r>
          </a:p>
          <a:p>
            <a:pPr lvl="1"/>
            <a:r>
              <a:rPr lang="en-US" sz="2800" dirty="0" err="1">
                <a:solidFill>
                  <a:schemeClr val="tx1"/>
                </a:solidFill>
              </a:rPr>
              <a:t>Plasil</a:t>
            </a:r>
            <a:r>
              <a:rPr lang="en-US" sz="2800" dirty="0">
                <a:solidFill>
                  <a:schemeClr val="tx1"/>
                </a:solidFill>
              </a:rPr>
              <a:t> 10 mg iv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55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0EED-755D-424E-B7AA-540A2083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Choice of anesthesia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F8E8A-78A0-409D-BF78-19EECB8F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109" y="2489891"/>
            <a:ext cx="10055781" cy="40233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GA with ETT with RSI with cricoid pressure</a:t>
            </a:r>
          </a:p>
        </p:txBody>
      </p:sp>
    </p:spTree>
    <p:extLst>
      <p:ext uri="{BB962C8B-B14F-4D97-AF65-F5344CB8AC3E}">
        <p14:creationId xmlns:p14="http://schemas.microsoft.com/office/powerpoint/2010/main" val="16670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4D69-9450-43E9-A1B1-8A8A9553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Intraoperative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A3367-981A-41FE-8B53-5539E7A1C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109" y="2834640"/>
            <a:ext cx="10055781" cy="402336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Monitoring : EKG , NIBP , O</a:t>
            </a:r>
            <a:r>
              <a:rPr lang="en-US" sz="3200" baseline="-25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sat , EtCO</a:t>
            </a:r>
            <a:r>
              <a:rPr lang="en-US" sz="3200" baseline="-25000" dirty="0">
                <a:solidFill>
                  <a:schemeClr val="tx1"/>
                </a:solidFill>
              </a:rPr>
              <a:t>2  </a:t>
            </a:r>
            <a:r>
              <a:rPr lang="en-US" sz="3200" dirty="0">
                <a:solidFill>
                  <a:schemeClr val="tx1"/>
                </a:solidFill>
              </a:rPr>
              <a:t>, urine output</a:t>
            </a:r>
            <a:endParaRPr lang="en-US" sz="3200" baseline="-250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Position : Lithotomy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838325" y="2678112"/>
            <a:ext cx="8515350" cy="1501775"/>
          </a:xfr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R3</a:t>
            </a:r>
            <a:br>
              <a:rPr lang="en-US" dirty="0"/>
            </a:br>
            <a:r>
              <a:rPr lang="en-US" dirty="0"/>
              <a:t>Anesthetic consideration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503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838325" y="2678112"/>
            <a:ext cx="8515350" cy="1501775"/>
          </a:xfr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R1</a:t>
            </a:r>
            <a:br>
              <a:rPr lang="en-US" dirty="0"/>
            </a:br>
            <a:r>
              <a:rPr lang="en-US" dirty="0"/>
              <a:t>History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3157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2B60-2847-4D7A-84DE-FCB0563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Uteroplacental perfusion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4BAA6-3640-4FD6-BBF6-A3D08337F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51" y="2949729"/>
            <a:ext cx="11037045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UBF = Uterine artery pressure  -  Uterine venous pressure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Uterine vascular resistance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CA139B-12F5-4223-8E37-6D5FA37E674D}"/>
              </a:ext>
            </a:extLst>
          </p:cNvPr>
          <p:cNvCxnSpPr/>
          <p:nvPr/>
        </p:nvCxnSpPr>
        <p:spPr>
          <a:xfrm>
            <a:off x="2361460" y="3739718"/>
            <a:ext cx="83538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884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D14F-17EC-409E-AD83-67B112FC955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Uteroplacental perfusion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CCB7D-3529-4386-B4CC-1FF90A27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7E5A1-343F-4384-A645-31C3DE471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1" t="20662" r="21522" b="23465"/>
          <a:stretch/>
        </p:blipFill>
        <p:spPr>
          <a:xfrm>
            <a:off x="838200" y="1941034"/>
            <a:ext cx="1051560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31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EF46-D9DC-4471-8F56-160E4CEF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Uteroplacental perfusion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32C9D-D9C4-46FE-AA5B-BE7E705BB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481" y="2035328"/>
            <a:ext cx="10457037" cy="425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Maternal hypotension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 decrease uteroplacental perfusion &amp; cause fetal asphyxia</a:t>
            </a:r>
            <a:endParaRPr lang="en-US" sz="32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Deep level of anesthesia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Aortocaval compression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Pneumoperitoneum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Hemorrhage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Hypovolemia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Reverse Trendelenburg position</a:t>
            </a:r>
          </a:p>
          <a:p>
            <a:pPr lvl="1"/>
            <a:r>
              <a:rPr lang="en-US" sz="2400" strike="sngStrike" dirty="0">
                <a:solidFill>
                  <a:schemeClr val="tx1"/>
                </a:solidFill>
              </a:rPr>
              <a:t>High level of spinal or epidural blockade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07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252F8E-19B7-401B-A2F3-4FCE73ABE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16" t="17147" r="44118"/>
          <a:stretch/>
        </p:blipFill>
        <p:spPr>
          <a:xfrm>
            <a:off x="3524436" y="545772"/>
            <a:ext cx="5330316" cy="6122369"/>
          </a:xfrm>
        </p:spPr>
      </p:pic>
    </p:spTree>
    <p:extLst>
      <p:ext uri="{BB962C8B-B14F-4D97-AF65-F5344CB8AC3E}">
        <p14:creationId xmlns:p14="http://schemas.microsoft.com/office/powerpoint/2010/main" val="4275138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4A65-8359-4D51-A782-E187BF022EC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Risk of Teratogenicity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AA7ED-0410-4DCE-90E5-83F1C639D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Factor influencing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Genetic factor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Dose of anesthetic agent used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Access of the agent to the fetus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Fetal developmental stage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72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09EB-9618-418E-B8EB-49015387D86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Risk of Teratogenicity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78C26-7941-4CB6-82B4-F36B20885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Maximum sensitivity of organs for development of structural abnormalities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Brain 18 - 16 days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Heart 18 - 40 days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Eyes 24 – 40 days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Limbs 24 – 36 days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Gonads 37 – 50 days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26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956D-30D0-4661-A737-3738346BBF1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Risk of Teratogenicity</a:t>
            </a:r>
            <a:endParaRPr lang="th-TH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3847E6-C63E-4FA4-90E4-5D037BB4E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93" t="24503" r="21842" b="11938"/>
          <a:stretch/>
        </p:blipFill>
        <p:spPr>
          <a:xfrm>
            <a:off x="2299318" y="1993415"/>
            <a:ext cx="6641238" cy="40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85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956D-30D0-4661-A737-3738346BBF1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Risk of Teratogenicity</a:t>
            </a:r>
            <a:endParaRPr lang="th-TH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1B6D6-1BAD-424D-8AB2-F366CBCD6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4" t="25661" r="22718" b="36225"/>
          <a:stretch/>
        </p:blipFill>
        <p:spPr>
          <a:xfrm>
            <a:off x="1535836" y="2293813"/>
            <a:ext cx="8177157" cy="30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09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E6DF-8307-4614-AF0A-9494958AF5D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Nitrous oxide 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47A570-1347-4A81-AA8C-434A5DECF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Methionine synthase Inhibition</a:t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Decrease Tetrahydrofolate(THF)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Decrease DNA synthesis</a:t>
            </a:r>
          </a:p>
        </p:txBody>
      </p:sp>
    </p:spTree>
    <p:extLst>
      <p:ext uri="{BB962C8B-B14F-4D97-AF65-F5344CB8AC3E}">
        <p14:creationId xmlns:p14="http://schemas.microsoft.com/office/powerpoint/2010/main" val="4057720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E6DF-8307-4614-AF0A-9494958AF5D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Nitrous oxide </a:t>
            </a:r>
            <a:endParaRPr lang="th-TH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7C874F-503C-4BF0-A4EB-01C6AFAEC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05" t="25446" r="21926" b="35554"/>
          <a:stretch/>
        </p:blipFill>
        <p:spPr>
          <a:xfrm>
            <a:off x="2902996" y="2379216"/>
            <a:ext cx="6913835" cy="28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6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25CC-9A0A-4957-9DEA-636EEF60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99DA6-13AC-4037-8694-A8534B80C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No underlying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No current medication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No drug and food allergy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No alcohol drinking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No smoking</a:t>
            </a:r>
          </a:p>
        </p:txBody>
      </p:sp>
    </p:spTree>
    <p:extLst>
      <p:ext uri="{BB962C8B-B14F-4D97-AF65-F5344CB8AC3E}">
        <p14:creationId xmlns:p14="http://schemas.microsoft.com/office/powerpoint/2010/main" val="11552833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E6DF-8307-4614-AF0A-9494958AF5D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Nitrous oxide </a:t>
            </a:r>
            <a:endParaRPr lang="th-TH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47A570-1347-4A81-AA8C-434A5DEC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605810" cy="341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Reproductive effects occur only after prolonged exposure to high concentration that are </a:t>
            </a:r>
            <a:r>
              <a:rPr lang="en-US" sz="2800" dirty="0">
                <a:solidFill>
                  <a:srgbClr val="FF0000"/>
                </a:solidFill>
              </a:rPr>
              <a:t>unlikely to be encountered in clinical anesthesia</a:t>
            </a:r>
          </a:p>
        </p:txBody>
      </p:sp>
    </p:spTree>
    <p:extLst>
      <p:ext uri="{BB962C8B-B14F-4D97-AF65-F5344CB8AC3E}">
        <p14:creationId xmlns:p14="http://schemas.microsoft.com/office/powerpoint/2010/main" val="175320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1C74-91BB-4234-966C-C2C42812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00301"/>
            <a:ext cx="8761413" cy="706964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Benzodiazepine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545D-BF94-4543-B61A-82207969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619062" cy="3416300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evidence suggests that a single dose of benzodiazepine during anesthesia would prove harmful to the fetus</a:t>
            </a:r>
            <a:endParaRPr lang="th-TH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008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C462-1257-4C5A-A837-F3A78EB6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Laparoscopy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3297-CFFB-4103-988D-91D16B15A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Effects of laparoscopy on fetal well being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Uterine or fetal trauma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Fetal acidosis from absorbed carbon dioxide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Decreased maternal cardiac output and uteroplacental perfusion</a:t>
            </a:r>
          </a:p>
        </p:txBody>
      </p:sp>
    </p:spTree>
    <p:extLst>
      <p:ext uri="{BB962C8B-B14F-4D97-AF65-F5344CB8AC3E}">
        <p14:creationId xmlns:p14="http://schemas.microsoft.com/office/powerpoint/2010/main" val="2782961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DFBF-206B-4B63-BEF9-FD71C3D9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Laparoscopy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3DB1-FF0C-40A4-955D-E3D30BACE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8393"/>
            <a:ext cx="9098755" cy="38594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 difference in maternal and fetal outcomes between laparoscopy and laparotomy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Surgeon should be experienced with the technique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Anesthesiologist must be aware of the accompanying cardiorespiratory changes</a:t>
            </a:r>
          </a:p>
        </p:txBody>
      </p:sp>
    </p:spTree>
    <p:extLst>
      <p:ext uri="{BB962C8B-B14F-4D97-AF65-F5344CB8AC3E}">
        <p14:creationId xmlns:p14="http://schemas.microsoft.com/office/powerpoint/2010/main" val="2493713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DFBF-206B-4B63-BEF9-FD71C3D9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Laparoscopy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3DB1-FF0C-40A4-955D-E3D30BACE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363803"/>
            <a:ext cx="9915500" cy="341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Uteroplacental perfusion decreased by 61% from CO</a:t>
            </a:r>
            <a:r>
              <a:rPr lang="en-US" sz="2800" baseline="-25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  pneumoperitoneum at a pressure of 20 mmHg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It is unclear whether the severity of acidosis and decrement in uteroplacental perfusion are related to insufflation pressure</a:t>
            </a:r>
          </a:p>
        </p:txBody>
      </p:sp>
    </p:spTree>
    <p:extLst>
      <p:ext uri="{BB962C8B-B14F-4D97-AF65-F5344CB8AC3E}">
        <p14:creationId xmlns:p14="http://schemas.microsoft.com/office/powerpoint/2010/main" val="319109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DFBF-206B-4B63-BEF9-FD71C3D9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Laparoscopy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3DB1-FF0C-40A4-955D-E3D30BACE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235" y="2354926"/>
            <a:ext cx="9915500" cy="3416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pneumoperitoneum resulted in increased peak airway pressure and decreased total lung compliance, changes that were progressively greater with advancing gestation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Hyperventilation</a:t>
            </a:r>
            <a:r>
              <a:rPr lang="en-US" sz="2800" dirty="0">
                <a:solidFill>
                  <a:schemeClr val="tx1"/>
                </a:solidFill>
              </a:rPr>
              <a:t> may reduce uteroplacental perfusion and affect fetal oxygenation</a:t>
            </a:r>
          </a:p>
        </p:txBody>
      </p:sp>
    </p:spTree>
    <p:extLst>
      <p:ext uri="{BB962C8B-B14F-4D97-AF65-F5344CB8AC3E}">
        <p14:creationId xmlns:p14="http://schemas.microsoft.com/office/powerpoint/2010/main" val="1515356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C676B6-52D7-4682-B74A-1C20A108F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0" t="15565" r="5736"/>
          <a:stretch/>
        </p:blipFill>
        <p:spPr>
          <a:xfrm>
            <a:off x="1493240" y="629175"/>
            <a:ext cx="8643265" cy="6136546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A25DAD-BEE5-4497-89BC-82B3828F88D1}"/>
              </a:ext>
            </a:extLst>
          </p:cNvPr>
          <p:cNvCxnSpPr>
            <a:cxnSpLocks/>
          </p:cNvCxnSpPr>
          <p:nvPr/>
        </p:nvCxnSpPr>
        <p:spPr>
          <a:xfrm flipH="1">
            <a:off x="2936148" y="2055303"/>
            <a:ext cx="92278" cy="4186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92BB977-B4F9-45B6-B115-01CE80F541BA}"/>
              </a:ext>
            </a:extLst>
          </p:cNvPr>
          <p:cNvSpPr txBox="1"/>
          <p:nvPr/>
        </p:nvSpPr>
        <p:spPr>
          <a:xfrm>
            <a:off x="4219662" y="2298583"/>
            <a:ext cx="2625754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Start </a:t>
            </a:r>
            <a:r>
              <a:rPr lang="en-US" dirty="0" err="1"/>
              <a:t>Anes</a:t>
            </a:r>
            <a:r>
              <a:rPr lang="en-US" dirty="0"/>
              <a:t> 9.00</a:t>
            </a:r>
          </a:p>
          <a:p>
            <a:r>
              <a:rPr lang="en-US" dirty="0"/>
              <a:t>BP 124/68 mmHg</a:t>
            </a:r>
          </a:p>
          <a:p>
            <a:r>
              <a:rPr lang="en-US" dirty="0"/>
              <a:t>PR76 bpm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647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C676B6-52D7-4682-B74A-1C20A108F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0" t="15565" r="5736"/>
          <a:stretch/>
        </p:blipFill>
        <p:spPr>
          <a:xfrm>
            <a:off x="1493240" y="629175"/>
            <a:ext cx="8643265" cy="6136546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800495-54AA-4EAB-8F05-B5452AB5B5AE}"/>
              </a:ext>
            </a:extLst>
          </p:cNvPr>
          <p:cNvCxnSpPr>
            <a:cxnSpLocks/>
          </p:cNvCxnSpPr>
          <p:nvPr/>
        </p:nvCxnSpPr>
        <p:spPr>
          <a:xfrm flipH="1">
            <a:off x="3288485" y="2042719"/>
            <a:ext cx="92278" cy="4186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72911FF-D077-4F36-9425-51852C664308}"/>
              </a:ext>
            </a:extLst>
          </p:cNvPr>
          <p:cNvSpPr txBox="1"/>
          <p:nvPr/>
        </p:nvSpPr>
        <p:spPr>
          <a:xfrm>
            <a:off x="3766657" y="2186726"/>
            <a:ext cx="6115574" cy="230832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Induction &amp; intubation: </a:t>
            </a:r>
          </a:p>
          <a:p>
            <a:r>
              <a:rPr lang="en-US" dirty="0"/>
              <a:t>Fentanyl 50 mcg </a:t>
            </a:r>
          </a:p>
          <a:p>
            <a:r>
              <a:rPr lang="en-US" dirty="0"/>
              <a:t>Propofol  150mg </a:t>
            </a:r>
          </a:p>
          <a:p>
            <a:r>
              <a:rPr lang="en-US" dirty="0"/>
              <a:t>SCH 100 mg </a:t>
            </a:r>
          </a:p>
          <a:p>
            <a:endParaRPr lang="en-US" b="1" dirty="0"/>
          </a:p>
          <a:p>
            <a:r>
              <a:rPr lang="en-US" dirty="0"/>
              <a:t>LV </a:t>
            </a:r>
            <a:r>
              <a:rPr lang="en-US" dirty="0" err="1"/>
              <a:t>gradeIV</a:t>
            </a:r>
            <a:r>
              <a:rPr lang="en-US" dirty="0"/>
              <a:t> by </a:t>
            </a:r>
            <a:r>
              <a:rPr lang="en-US" dirty="0" err="1"/>
              <a:t>Macintosh</a:t>
            </a:r>
            <a:r>
              <a:rPr lang="en-US" dirty="0" err="1">
                <a:sym typeface="Wingdings" panose="05000000000000000000" pitchFamily="2" charset="2"/>
              </a:rPr>
              <a:t>LV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gradeI</a:t>
            </a:r>
            <a:r>
              <a:rPr lang="en-US" dirty="0">
                <a:sym typeface="Wingdings" panose="05000000000000000000" pitchFamily="2" charset="2"/>
              </a:rPr>
              <a:t> by </a:t>
            </a:r>
            <a:r>
              <a:rPr lang="en-US" dirty="0" err="1">
                <a:sym typeface="Wingdings" panose="05000000000000000000" pitchFamily="2" charset="2"/>
              </a:rPr>
              <a:t>Glidescope</a:t>
            </a:r>
            <a:endParaRPr lang="en-US" dirty="0"/>
          </a:p>
          <a:p>
            <a:r>
              <a:rPr lang="en-US" b="1" dirty="0"/>
              <a:t>ETT</a:t>
            </a:r>
            <a:r>
              <a:rPr lang="en-US" dirty="0"/>
              <a:t> no 7.0 depth 20 cm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778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C676B6-52D7-4682-B74A-1C20A108F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0" t="15565" r="5736"/>
          <a:stretch/>
        </p:blipFill>
        <p:spPr>
          <a:xfrm>
            <a:off x="1493240" y="629175"/>
            <a:ext cx="8643265" cy="613654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928C67-848F-4A5A-AF65-75CBAB9D2EF4}"/>
              </a:ext>
            </a:extLst>
          </p:cNvPr>
          <p:cNvSpPr txBox="1"/>
          <p:nvPr/>
        </p:nvSpPr>
        <p:spPr>
          <a:xfrm>
            <a:off x="5617285" y="2266287"/>
            <a:ext cx="6115574" cy="286232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Maintainance</a:t>
            </a:r>
            <a:r>
              <a:rPr lang="en-US" b="1" dirty="0"/>
              <a:t>: </a:t>
            </a:r>
            <a:r>
              <a:rPr lang="en-US" dirty="0"/>
              <a:t>Air:O</a:t>
            </a:r>
            <a:r>
              <a:rPr lang="en-US" baseline="-25000" dirty="0"/>
              <a:t>2</a:t>
            </a:r>
            <a:r>
              <a:rPr lang="en-US" dirty="0"/>
              <a:t>:0.5:0.5 Desflurane6%</a:t>
            </a:r>
          </a:p>
          <a:p>
            <a:r>
              <a:rPr lang="en-US" b="1" dirty="0"/>
              <a:t>Muscle relaxant: </a:t>
            </a:r>
            <a:r>
              <a:rPr lang="en-US" dirty="0" err="1"/>
              <a:t>Cisatracurium</a:t>
            </a:r>
            <a:r>
              <a:rPr lang="en-US" dirty="0"/>
              <a:t> 13mg</a:t>
            </a:r>
          </a:p>
          <a:p>
            <a:r>
              <a:rPr lang="en-US" altLang="th-TH" b="1" dirty="0"/>
              <a:t>Analgesia</a:t>
            </a:r>
            <a:r>
              <a:rPr lang="en-US" altLang="th-TH" dirty="0"/>
              <a:t> :  Fentanyl 125 mcg</a:t>
            </a:r>
            <a:endParaRPr lang="th-TH" altLang="th-TH" dirty="0"/>
          </a:p>
          <a:p>
            <a:r>
              <a:rPr lang="en-US" altLang="th-TH" b="1" dirty="0"/>
              <a:t>Reverse</a:t>
            </a:r>
            <a:r>
              <a:rPr lang="en-US" altLang="th-TH" dirty="0"/>
              <a:t> : Neostigmine 2.5 mg +Atropine 1.2mg  </a:t>
            </a:r>
          </a:p>
          <a:p>
            <a:r>
              <a:rPr lang="en-US" altLang="th-TH" b="1" dirty="0" err="1"/>
              <a:t>Antiemitic</a:t>
            </a:r>
            <a:r>
              <a:rPr lang="en-US" altLang="th-TH" dirty="0"/>
              <a:t> : </a:t>
            </a:r>
            <a:r>
              <a:rPr lang="en-US" altLang="th-TH" dirty="0" err="1"/>
              <a:t>onsia</a:t>
            </a:r>
            <a:r>
              <a:rPr lang="en-US" altLang="th-TH" dirty="0"/>
              <a:t> 8 mg IV</a:t>
            </a:r>
            <a:br>
              <a:rPr lang="en-US" altLang="th-TH" dirty="0"/>
            </a:br>
            <a:r>
              <a:rPr lang="en-US" altLang="th-TH" b="1" dirty="0" err="1"/>
              <a:t>IV</a:t>
            </a:r>
            <a:r>
              <a:rPr lang="en-US" altLang="th-TH" b="1" dirty="0"/>
              <a:t> fluid </a:t>
            </a:r>
            <a:r>
              <a:rPr lang="en-US" altLang="th-TH" dirty="0"/>
              <a:t>: </a:t>
            </a:r>
            <a:r>
              <a:rPr lang="en-US" altLang="th-TH" dirty="0" err="1"/>
              <a:t>Acetar</a:t>
            </a:r>
            <a:r>
              <a:rPr lang="en-US" altLang="th-TH" dirty="0"/>
              <a:t> 800 ml</a:t>
            </a:r>
          </a:p>
          <a:p>
            <a:r>
              <a:rPr lang="en-US" altLang="th-TH" b="1" dirty="0"/>
              <a:t>Urine output </a:t>
            </a:r>
            <a:r>
              <a:rPr lang="en-US" altLang="th-TH" dirty="0"/>
              <a:t>: 250 ml</a:t>
            </a:r>
          </a:p>
          <a:p>
            <a:r>
              <a:rPr lang="en-US" altLang="th-TH" b="1" dirty="0"/>
              <a:t>EBL</a:t>
            </a:r>
            <a:r>
              <a:rPr lang="en-US" altLang="th-TH" dirty="0"/>
              <a:t> : 50ml</a:t>
            </a:r>
          </a:p>
          <a:p>
            <a:r>
              <a:rPr lang="en-US" altLang="th-TH" b="1" dirty="0"/>
              <a:t>Operation time </a:t>
            </a:r>
            <a:r>
              <a:rPr lang="en-US" altLang="th-TH" dirty="0"/>
              <a:t>: 2 </a:t>
            </a:r>
            <a:r>
              <a:rPr lang="en-US" altLang="th-TH" dirty="0" err="1"/>
              <a:t>Hr</a:t>
            </a:r>
            <a:r>
              <a:rPr lang="en-US" altLang="th-TH" dirty="0"/>
              <a:t> 20 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920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A9A98D-4490-4C48-8ECD-0F414EF3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38" y="234304"/>
            <a:ext cx="10055781" cy="145075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Post-operative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6040F8-70BD-4383-B78A-403ED8BC8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138" y="2076554"/>
            <a:ext cx="10560018" cy="40233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 : </a:t>
            </a:r>
            <a:r>
              <a:rPr lang="th-TH" sz="32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ตื่นดี หายใจปกติ ไม่ปวดแผล ไม่มีเลือดออกทางช่องคลอด</a:t>
            </a:r>
            <a:endParaRPr lang="en-US" sz="32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32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 : BP 132/70 mmHg	PR 93 BPM  BT 37.4°C RR 16 breaths /min</a:t>
            </a:r>
          </a:p>
          <a:p>
            <a:r>
              <a:rPr lang="en-US" sz="32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FHR  </a:t>
            </a:r>
            <a:r>
              <a:rPr lang="th-TH" sz="32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130 </a:t>
            </a:r>
            <a:r>
              <a:rPr lang="en-US" sz="32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bpm</a:t>
            </a:r>
          </a:p>
          <a:p>
            <a:r>
              <a:rPr lang="en-US" sz="32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 + P</a:t>
            </a:r>
          </a:p>
          <a:p>
            <a:r>
              <a:rPr lang="en-US" sz="32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S/P Laparoscopic Lt. </a:t>
            </a:r>
            <a:r>
              <a:rPr lang="en-US" sz="3200" dirty="0" err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salpingo</a:t>
            </a:r>
            <a:r>
              <a:rPr lang="en-US" sz="32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-oophorectomy</a:t>
            </a:r>
          </a:p>
          <a:p>
            <a:r>
              <a:rPr lang="en-US" sz="32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Pain control : Paracetamol(500) 1 tab </a:t>
            </a:r>
            <a:r>
              <a:rPr lang="en-US" sz="3200" dirty="0" err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po</a:t>
            </a:r>
            <a:r>
              <a:rPr lang="en-US" sz="32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prn q 4</a:t>
            </a:r>
            <a:r>
              <a:rPr lang="th-TH" sz="32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-6</a:t>
            </a:r>
            <a:r>
              <a:rPr lang="en-US" sz="3200" dirty="0" err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  <a:endParaRPr lang="en-US" sz="32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951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DC29-3B63-4671-95C8-F85262AB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CD4FB-AB48-4134-BD32-EBF796AD1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No previous surgery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Functional class 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1</a:t>
            </a:r>
            <a:r>
              <a:rPr lang="en-US" sz="3200" baseline="30000" dirty="0">
                <a:solidFill>
                  <a:schemeClr val="tx1"/>
                </a:solidFill>
              </a:rPr>
              <a:t>st</a:t>
            </a:r>
            <a:r>
              <a:rPr lang="en-US" sz="3200" dirty="0">
                <a:solidFill>
                  <a:schemeClr val="tx1"/>
                </a:solidFill>
              </a:rPr>
              <a:t> ANC GA 12 </a:t>
            </a:r>
            <a:r>
              <a:rPr lang="en-US" sz="3200" dirty="0" err="1">
                <a:solidFill>
                  <a:schemeClr val="tx1"/>
                </a:solidFill>
              </a:rPr>
              <a:t>wk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37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405F5-F18F-4498-98C9-98D68085A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70" y="1392344"/>
            <a:ext cx="7308860" cy="45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0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1838325" y="2926595"/>
            <a:ext cx="8515350" cy="1501775"/>
          </a:xfr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R1</a:t>
            </a:r>
            <a:br>
              <a:rPr lang="en-US" dirty="0"/>
            </a:br>
            <a:r>
              <a:rPr lang="en-US" dirty="0"/>
              <a:t>Physical examination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448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3611-0719-4415-8D20-65441C49356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Physical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examination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C9680-609B-43B0-865A-1DDC96443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2063"/>
            <a:ext cx="9169775" cy="4347716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Vital signs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BP 122/82 mmHg	HR 70 bpm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BT 37</a:t>
            </a:r>
            <a:r>
              <a:rPr lang="th-TH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			RR 16 bpm 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BW 51 </a:t>
            </a:r>
            <a:r>
              <a:rPr lang="en-US" sz="3200" dirty="0" err="1">
                <a:solidFill>
                  <a:schemeClr val="tx1"/>
                </a:solidFill>
              </a:rPr>
              <a:t>kgs</a:t>
            </a:r>
            <a:r>
              <a:rPr lang="en-US" sz="3200" dirty="0">
                <a:solidFill>
                  <a:schemeClr val="tx1"/>
                </a:solidFill>
              </a:rPr>
              <a:t>		</a:t>
            </a:r>
            <a:r>
              <a:rPr lang="en-US" sz="3200" dirty="0" err="1">
                <a:solidFill>
                  <a:schemeClr val="tx1"/>
                </a:solidFill>
              </a:rPr>
              <a:t>Ht</a:t>
            </a:r>
            <a:r>
              <a:rPr lang="en-US" sz="3200" dirty="0">
                <a:solidFill>
                  <a:schemeClr val="tx1"/>
                </a:solidFill>
              </a:rPr>
              <a:t> 162 </a:t>
            </a:r>
            <a:r>
              <a:rPr lang="en-US" sz="3200" dirty="0" err="1">
                <a:solidFill>
                  <a:schemeClr val="tx1"/>
                </a:solidFill>
              </a:rPr>
              <a:t>cms</a:t>
            </a:r>
            <a:r>
              <a:rPr lang="en-US" sz="3200" dirty="0">
                <a:solidFill>
                  <a:schemeClr val="tx1"/>
                </a:solidFill>
              </a:rPr>
              <a:t> 		BMI 19.4 kg/m</a:t>
            </a:r>
            <a:r>
              <a:rPr lang="en-US" sz="3200" baseline="30000" dirty="0">
                <a:solidFill>
                  <a:schemeClr val="tx1"/>
                </a:solidFill>
              </a:rPr>
              <a:t>2</a:t>
            </a:r>
            <a:br>
              <a:rPr lang="en-US" sz="3200" baseline="30000" dirty="0">
                <a:solidFill>
                  <a:schemeClr val="tx1"/>
                </a:solidFill>
              </a:rPr>
            </a:br>
            <a:endParaRPr lang="en-US" sz="3200" baseline="30000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GA</a:t>
            </a:r>
            <a:r>
              <a:rPr lang="en-US" sz="3200" dirty="0">
                <a:solidFill>
                  <a:schemeClr val="tx1"/>
                </a:solidFill>
              </a:rPr>
              <a:t> : A Thai female, good consciousness, well co-operated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HEENT</a:t>
            </a:r>
            <a:r>
              <a:rPr lang="en-US" sz="3200" dirty="0">
                <a:solidFill>
                  <a:schemeClr val="tx1"/>
                </a:solidFill>
              </a:rPr>
              <a:t> : no pale conjunctivae, no icteric sclerae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0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BB49-C0A7-4624-9B3E-C18B91169CA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Physical examination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986A5-3FEE-4933-99BE-9B3330DE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833" y="2124104"/>
            <a:ext cx="8761411" cy="409914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Airway</a:t>
            </a:r>
            <a:r>
              <a:rPr lang="en-US" sz="3200" dirty="0">
                <a:solidFill>
                  <a:schemeClr val="tx1"/>
                </a:solidFill>
              </a:rPr>
              <a:t> : </a:t>
            </a:r>
          </a:p>
          <a:p>
            <a:pPr lvl="1"/>
            <a:r>
              <a:rPr lang="en-US" sz="2800" dirty="0" err="1">
                <a:solidFill>
                  <a:schemeClr val="tx1"/>
                </a:solidFill>
              </a:rPr>
              <a:t>Mallampati</a:t>
            </a:r>
            <a:r>
              <a:rPr lang="en-US" sz="2800" dirty="0">
                <a:solidFill>
                  <a:schemeClr val="tx1"/>
                </a:solidFill>
              </a:rPr>
              <a:t> grade 2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Thyromental distance &gt; 6 cm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Mouth opening &gt; 3 cm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Upper lip bite test grade I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No prominent incisor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no limit head and neck motion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90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825</TotalTime>
  <Words>1024</Words>
  <Application>Microsoft Office PowerPoint</Application>
  <PresentationFormat>Widescreen</PresentationFormat>
  <Paragraphs>262</Paragraphs>
  <Slides>60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Angsana New</vt:lpstr>
      <vt:lpstr>Arial</vt:lpstr>
      <vt:lpstr>Browallia New</vt:lpstr>
      <vt:lpstr>Calibri</vt:lpstr>
      <vt:lpstr>Calibri Light</vt:lpstr>
      <vt:lpstr>Cordia New</vt:lpstr>
      <vt:lpstr>Wingdings</vt:lpstr>
      <vt:lpstr>Retrospect</vt:lpstr>
      <vt:lpstr>Interesting case</vt:lpstr>
      <vt:lpstr>Case</vt:lpstr>
      <vt:lpstr>History</vt:lpstr>
      <vt:lpstr>R1 History</vt:lpstr>
      <vt:lpstr>History</vt:lpstr>
      <vt:lpstr>History</vt:lpstr>
      <vt:lpstr>R1 Physical examination</vt:lpstr>
      <vt:lpstr>Physical examination</vt:lpstr>
      <vt:lpstr>Physical examination</vt:lpstr>
      <vt:lpstr>Physical examination</vt:lpstr>
      <vt:lpstr>Physical examination</vt:lpstr>
      <vt:lpstr>R1 Investigation</vt:lpstr>
      <vt:lpstr>Investigation</vt:lpstr>
      <vt:lpstr>Investigation</vt:lpstr>
      <vt:lpstr>R1 Problem lists &amp; ASA classification</vt:lpstr>
      <vt:lpstr>Problem lists</vt:lpstr>
      <vt:lpstr>ASA classification</vt:lpstr>
      <vt:lpstr>R2 Preoperative evaluation</vt:lpstr>
      <vt:lpstr>Timing of surgery</vt:lpstr>
      <vt:lpstr>Timing of surgery</vt:lpstr>
      <vt:lpstr>PowerPoint Presentation</vt:lpstr>
      <vt:lpstr>Laparoscopic surgery</vt:lpstr>
      <vt:lpstr>PowerPoint Presentation</vt:lpstr>
      <vt:lpstr>Fetal monitoring</vt:lpstr>
      <vt:lpstr>Fetal monitoring</vt:lpstr>
      <vt:lpstr>Physiologic change during pregnancy</vt:lpstr>
      <vt:lpstr>Cardiovascular system</vt:lpstr>
      <vt:lpstr>Cardiovascular system</vt:lpstr>
      <vt:lpstr>Respiratory system</vt:lpstr>
      <vt:lpstr>Difficult airway</vt:lpstr>
      <vt:lpstr>Hematologic system</vt:lpstr>
      <vt:lpstr>Gastrointestinal system</vt:lpstr>
      <vt:lpstr>Altered response to Anesthesia</vt:lpstr>
      <vt:lpstr>R2 Preoperative preparation &amp; Premedication</vt:lpstr>
      <vt:lpstr>Preop  preparation</vt:lpstr>
      <vt:lpstr>Premedication</vt:lpstr>
      <vt:lpstr>Choice of anesthesia</vt:lpstr>
      <vt:lpstr>Intraoperative management</vt:lpstr>
      <vt:lpstr>R3 Anesthetic consideration</vt:lpstr>
      <vt:lpstr>Uteroplacental perfusion</vt:lpstr>
      <vt:lpstr>Uteroplacental perfusion</vt:lpstr>
      <vt:lpstr>Uteroplacental perfusion</vt:lpstr>
      <vt:lpstr>PowerPoint Presentation</vt:lpstr>
      <vt:lpstr>Risk of Teratogenicity</vt:lpstr>
      <vt:lpstr>Risk of Teratogenicity</vt:lpstr>
      <vt:lpstr>Risk of Teratogenicity</vt:lpstr>
      <vt:lpstr>Risk of Teratogenicity</vt:lpstr>
      <vt:lpstr>Nitrous oxide </vt:lpstr>
      <vt:lpstr>Nitrous oxide </vt:lpstr>
      <vt:lpstr>Nitrous oxide </vt:lpstr>
      <vt:lpstr>Benzodiazepine</vt:lpstr>
      <vt:lpstr>Laparoscopy</vt:lpstr>
      <vt:lpstr>Laparoscopy</vt:lpstr>
      <vt:lpstr>Laparoscopy</vt:lpstr>
      <vt:lpstr>Laparoscopy</vt:lpstr>
      <vt:lpstr>PowerPoint Presentation</vt:lpstr>
      <vt:lpstr>PowerPoint Presentation</vt:lpstr>
      <vt:lpstr>PowerPoint Presentation</vt:lpstr>
      <vt:lpstr>Post-operative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case</dc:title>
  <dc:creator>SaTANA</dc:creator>
  <cp:lastModifiedBy>SaTANA</cp:lastModifiedBy>
  <cp:revision>191</cp:revision>
  <dcterms:created xsi:type="dcterms:W3CDTF">2018-01-27T20:25:25Z</dcterms:created>
  <dcterms:modified xsi:type="dcterms:W3CDTF">2018-02-01T15:54:01Z</dcterms:modified>
</cp:coreProperties>
</file>